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0"/>
  </p:notesMasterIdLst>
  <p:sldIdLst>
    <p:sldId id="256" r:id="rId2"/>
    <p:sldId id="266" r:id="rId3"/>
    <p:sldId id="271" r:id="rId4"/>
    <p:sldId id="272" r:id="rId5"/>
    <p:sldId id="267" r:id="rId6"/>
    <p:sldId id="268" r:id="rId7"/>
    <p:sldId id="279" r:id="rId8"/>
    <p:sldId id="280" r:id="rId9"/>
    <p:sldId id="283" r:id="rId10"/>
    <p:sldId id="270" r:id="rId11"/>
    <p:sldId id="269" r:id="rId12"/>
    <p:sldId id="284" r:id="rId13"/>
    <p:sldId id="274" r:id="rId14"/>
    <p:sldId id="277" r:id="rId15"/>
    <p:sldId id="275" r:id="rId16"/>
    <p:sldId id="278" r:id="rId17"/>
    <p:sldId id="281" r:id="rId18"/>
    <p:sldId id="28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4E8F4-DC88-4A17-A30E-C2D015D6E500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9C101-85FE-4BCC-8FF8-4F642E5681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561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9C101-85FE-4BCC-8FF8-4F642E5681F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85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475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867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0315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487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0279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887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277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031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384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002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933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857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28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309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83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5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67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EB97862-D7A2-4677-973F-4558C198AE6F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46C2F-8C97-443F-92B1-90C96CDC7E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69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D37D9C1-C5BE-E38F-1EB6-58767C563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EDFEA6-CED6-8BAD-1E39-0C5D721548BC}"/>
              </a:ext>
            </a:extLst>
          </p:cNvPr>
          <p:cNvSpPr/>
          <p:nvPr/>
        </p:nvSpPr>
        <p:spPr>
          <a:xfrm>
            <a:off x="867237" y="2747879"/>
            <a:ext cx="10779233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6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Face Recognition in Challenging Environments</a:t>
            </a:r>
          </a:p>
        </p:txBody>
      </p:sp>
    </p:spTree>
    <p:extLst>
      <p:ext uri="{BB962C8B-B14F-4D97-AF65-F5344CB8AC3E}">
        <p14:creationId xmlns:p14="http://schemas.microsoft.com/office/powerpoint/2010/main" val="3835650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0AAD-4105-DF56-34DE-1B948D299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7199B-11E2-BD89-EADA-4FF503942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FaceNet:</a:t>
            </a:r>
          </a:p>
          <a:p>
            <a:pPr lvl="1"/>
            <a:r>
              <a:rPr lang="en-IN" dirty="0"/>
              <a:t>FaceNet Feature extraction</a:t>
            </a:r>
          </a:p>
          <a:p>
            <a:pPr lvl="1"/>
            <a:r>
              <a:rPr lang="en-IN" dirty="0"/>
              <a:t>Feature vector 512 embeddings</a:t>
            </a:r>
          </a:p>
          <a:p>
            <a:pPr marL="0" indent="0">
              <a:buNone/>
            </a:pPr>
            <a:r>
              <a:rPr lang="en-IN" dirty="0"/>
              <a:t>FaceNet + Hog:</a:t>
            </a:r>
          </a:p>
          <a:p>
            <a:pPr lvl="1"/>
            <a:r>
              <a:rPr lang="en-IN" dirty="0"/>
              <a:t>Combination of FaceNet + HOG features</a:t>
            </a:r>
          </a:p>
          <a:p>
            <a:pPr lvl="1"/>
            <a:r>
              <a:rPr lang="en-IN" dirty="0"/>
              <a:t>Feature vector 1312 </a:t>
            </a:r>
          </a:p>
          <a:p>
            <a:pPr marL="0" indent="0">
              <a:buNone/>
            </a:pPr>
            <a:r>
              <a:rPr lang="en-IN" dirty="0"/>
              <a:t>FaceNet + LBP:</a:t>
            </a:r>
          </a:p>
          <a:p>
            <a:pPr lvl="1"/>
            <a:r>
              <a:rPr lang="en-IN" dirty="0"/>
              <a:t>Combination of FaceNet + LBP</a:t>
            </a:r>
          </a:p>
          <a:p>
            <a:pPr lvl="1"/>
            <a:r>
              <a:rPr lang="en-IN" dirty="0"/>
              <a:t>Feature Vector 539</a:t>
            </a:r>
          </a:p>
        </p:txBody>
      </p:sp>
    </p:spTree>
    <p:extLst>
      <p:ext uri="{BB962C8B-B14F-4D97-AF65-F5344CB8AC3E}">
        <p14:creationId xmlns:p14="http://schemas.microsoft.com/office/powerpoint/2010/main" val="1097431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A70C-D735-A847-7F24-7D722F87B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017"/>
            <a:ext cx="10515600" cy="579122"/>
          </a:xfrm>
        </p:spPr>
        <p:txBody>
          <a:bodyPr>
            <a:normAutofit fontScale="90000"/>
          </a:bodyPr>
          <a:lstStyle/>
          <a:p>
            <a:r>
              <a:rPr lang="en-US" dirty="0"/>
              <a:t>M</a:t>
            </a:r>
            <a:r>
              <a:rPr lang="en-IN" dirty="0"/>
              <a:t>L based face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7E1C0-964F-D623-FF42-230532B96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" y="1186305"/>
            <a:ext cx="11798808" cy="5488816"/>
          </a:xfrm>
        </p:spPr>
        <p:txBody>
          <a:bodyPr/>
          <a:lstStyle/>
          <a:p>
            <a:r>
              <a:rPr lang="en-IN" sz="2000" dirty="0"/>
              <a:t>SVM classifier </a:t>
            </a:r>
          </a:p>
          <a:p>
            <a:r>
              <a:rPr lang="en-IN" sz="2000" dirty="0"/>
              <a:t>Train on </a:t>
            </a:r>
            <a:r>
              <a:rPr lang="en-IN" sz="2000" b="0" i="0" dirty="0">
                <a:effectLst/>
                <a:latin typeface="Lato" panose="020F0502020204030203" pitchFamily="34" charset="0"/>
              </a:rPr>
              <a:t>Multi-PIE dataset</a:t>
            </a:r>
          </a:p>
          <a:p>
            <a:r>
              <a:rPr lang="en-IN" sz="2000" dirty="0">
                <a:latin typeface="Lato" panose="020F0502020204030203" pitchFamily="34" charset="0"/>
              </a:rPr>
              <a:t>Results:</a:t>
            </a:r>
          </a:p>
          <a:p>
            <a:pPr lvl="1"/>
            <a:r>
              <a:rPr lang="en-IN" sz="1600" b="0" i="0" dirty="0">
                <a:effectLst/>
                <a:latin typeface="Lato" panose="020F0502020204030203" pitchFamily="34" charset="0"/>
              </a:rPr>
              <a:t>Dataset :Multi-PIE									</a:t>
            </a:r>
            <a:r>
              <a:rPr lang="en-IN" sz="1600" dirty="0">
                <a:latin typeface="Lato" panose="020F0502020204030203" pitchFamily="34" charset="0"/>
              </a:rPr>
              <a:t>Dataset :Indian-Celeb</a:t>
            </a:r>
            <a:endParaRPr lang="en-IN" sz="1600" b="0" i="0" dirty="0">
              <a:effectLst/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lvl="1"/>
            <a:endParaRPr lang="en-IN" sz="1600" dirty="0">
              <a:solidFill>
                <a:srgbClr val="000000"/>
              </a:solidFill>
              <a:highlight>
                <a:srgbClr val="FFFFFF"/>
              </a:highlight>
              <a:latin typeface="Lato" panose="020F0502020204030203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9B7199-AA33-15F3-C910-2B8647636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424457"/>
              </p:ext>
            </p:extLst>
          </p:nvPr>
        </p:nvGraphicFramePr>
        <p:xfrm>
          <a:off x="240792" y="2870008"/>
          <a:ext cx="6044185" cy="3108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1473">
                  <a:extLst>
                    <a:ext uri="{9D8B030D-6E8A-4147-A177-3AD203B41FA5}">
                      <a16:colId xmlns:a16="http://schemas.microsoft.com/office/drawing/2014/main" val="2996396657"/>
                    </a:ext>
                  </a:extLst>
                </a:gridCol>
                <a:gridCol w="1245678">
                  <a:extLst>
                    <a:ext uri="{9D8B030D-6E8A-4147-A177-3AD203B41FA5}">
                      <a16:colId xmlns:a16="http://schemas.microsoft.com/office/drawing/2014/main" val="1847451583"/>
                    </a:ext>
                  </a:extLst>
                </a:gridCol>
                <a:gridCol w="1245678">
                  <a:extLst>
                    <a:ext uri="{9D8B030D-6E8A-4147-A177-3AD203B41FA5}">
                      <a16:colId xmlns:a16="http://schemas.microsoft.com/office/drawing/2014/main" val="1860685241"/>
                    </a:ext>
                  </a:extLst>
                </a:gridCol>
                <a:gridCol w="1245678">
                  <a:extLst>
                    <a:ext uri="{9D8B030D-6E8A-4147-A177-3AD203B41FA5}">
                      <a16:colId xmlns:a16="http://schemas.microsoft.com/office/drawing/2014/main" val="2395066024"/>
                    </a:ext>
                  </a:extLst>
                </a:gridCol>
                <a:gridCol w="1245678">
                  <a:extLst>
                    <a:ext uri="{9D8B030D-6E8A-4147-A177-3AD203B41FA5}">
                      <a16:colId xmlns:a16="http://schemas.microsoft.com/office/drawing/2014/main" val="238143473"/>
                    </a:ext>
                  </a:extLst>
                </a:gridCol>
              </a:tblGrid>
              <a:tr h="8010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Features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Score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Cross validation score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FAR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FRR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429502"/>
                  </a:ext>
                </a:extLst>
              </a:tr>
              <a:tr h="560763">
                <a:tc>
                  <a:txBody>
                    <a:bodyPr/>
                    <a:lstStyle/>
                    <a:p>
                      <a:r>
                        <a:rPr lang="en-US" b="1" dirty="0"/>
                        <a:t>FaceNet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46509"/>
                  </a:ext>
                </a:extLst>
              </a:tr>
              <a:tr h="8010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FaceNet</a:t>
                      </a:r>
                      <a:endParaRPr lang="en-IN" b="1" dirty="0"/>
                    </a:p>
                    <a:p>
                      <a:r>
                        <a:rPr lang="en-IN" b="1" dirty="0"/>
                        <a:t>+Hog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258122"/>
                  </a:ext>
                </a:extLst>
              </a:tr>
              <a:tr h="560763">
                <a:tc>
                  <a:txBody>
                    <a:bodyPr/>
                    <a:lstStyle/>
                    <a:p>
                      <a:r>
                        <a:rPr lang="en-US" b="1" dirty="0"/>
                        <a:t>FaceNet + LBP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31225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7421DD6-A019-EE63-37BB-93FFD5B59F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347654"/>
              </p:ext>
            </p:extLst>
          </p:nvPr>
        </p:nvGraphicFramePr>
        <p:xfrm>
          <a:off x="6583680" y="2979736"/>
          <a:ext cx="5303520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0704">
                  <a:extLst>
                    <a:ext uri="{9D8B030D-6E8A-4147-A177-3AD203B41FA5}">
                      <a16:colId xmlns:a16="http://schemas.microsoft.com/office/drawing/2014/main" val="3451446924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161233590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466254625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1434795545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681392291"/>
                    </a:ext>
                  </a:extLst>
                </a:gridCol>
              </a:tblGrid>
              <a:tr h="69058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Features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Score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Cross validation score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FAR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FRR</a:t>
                      </a:r>
                      <a:endParaRPr lang="en-IN" b="1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7944273"/>
                  </a:ext>
                </a:extLst>
              </a:tr>
              <a:tr h="330547">
                <a:tc>
                  <a:txBody>
                    <a:bodyPr/>
                    <a:lstStyle/>
                    <a:p>
                      <a:r>
                        <a:rPr lang="en-US" b="1" dirty="0"/>
                        <a:t>FaceNet</a:t>
                      </a:r>
                      <a:r>
                        <a:rPr lang="en-IN" b="1" dirty="0"/>
                        <a:t>+Hog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459195"/>
                  </a:ext>
                </a:extLst>
              </a:tr>
              <a:tr h="4834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FaceNet</a:t>
                      </a:r>
                      <a:r>
                        <a:rPr lang="en-IN" b="1" dirty="0"/>
                        <a:t>+LBP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918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5738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914273-38F2-6670-4B35-A04220D011D1}"/>
              </a:ext>
            </a:extLst>
          </p:cNvPr>
          <p:cNvSpPr/>
          <p:nvPr/>
        </p:nvSpPr>
        <p:spPr>
          <a:xfrm>
            <a:off x="1208283" y="2967335"/>
            <a:ext cx="97754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Face Recognition using CNN</a:t>
            </a:r>
            <a:endParaRPr lang="en-IN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602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81701-68CB-755B-679C-1F49C563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based face recognition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4C520-02CD-1834-462A-01DF9E7DC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Trained 3 models using 3 different loss functions</a:t>
            </a:r>
          </a:p>
          <a:p>
            <a:r>
              <a:rPr lang="en-US" dirty="0"/>
              <a:t>Categorical_crossentropy</a:t>
            </a:r>
          </a:p>
          <a:p>
            <a:endParaRPr lang="en-US" dirty="0"/>
          </a:p>
          <a:p>
            <a:endParaRPr lang="es-ES" sz="2000" dirty="0"/>
          </a:p>
          <a:p>
            <a:endParaRPr lang="en-US" sz="2000" dirty="0"/>
          </a:p>
          <a:p>
            <a:pPr lvl="1"/>
            <a:r>
              <a:rPr lang="en-US" dirty="0"/>
              <a:t>Model summary</a:t>
            </a:r>
          </a:p>
          <a:p>
            <a:pPr lvl="2"/>
            <a:r>
              <a:rPr lang="en-IN" sz="1800" dirty="0"/>
              <a:t>Total params: 12954206 (49.42 MB)</a:t>
            </a:r>
          </a:p>
          <a:p>
            <a:pPr lvl="2"/>
            <a:r>
              <a:rPr lang="en-IN" sz="1800" dirty="0"/>
              <a:t>Trainable params: 12954206 (49.42 MB)</a:t>
            </a:r>
          </a:p>
          <a:p>
            <a:pPr lvl="2"/>
            <a:r>
              <a:rPr lang="en-IN" sz="1800" dirty="0"/>
              <a:t>Non-trainable params: 0 (0.00 Byte)</a:t>
            </a:r>
          </a:p>
          <a:p>
            <a:pPr lvl="2"/>
            <a:r>
              <a:rPr lang="en-IN" sz="1800" dirty="0"/>
              <a:t>Accuracy:99%</a:t>
            </a:r>
          </a:p>
          <a:p>
            <a:pPr lvl="2"/>
            <a:r>
              <a:rPr lang="en-IN" sz="1800" dirty="0"/>
              <a:t>FAR:0.00</a:t>
            </a:r>
          </a:p>
          <a:p>
            <a:pPr lvl="2"/>
            <a:r>
              <a:rPr lang="en-IN" sz="1800" dirty="0"/>
              <a:t>FRR:0.75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C1863-C80D-A492-79C1-888196B94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445" y="3035808"/>
            <a:ext cx="3990240" cy="56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48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E6638-69A7-BAB8-55D7-500B58E24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6979"/>
          </a:xfrm>
        </p:spPr>
        <p:txBody>
          <a:bodyPr>
            <a:normAutofit fontScale="90000"/>
          </a:bodyPr>
          <a:lstStyle/>
          <a:p>
            <a:r>
              <a:rPr lang="en-US" dirty="0"/>
              <a:t> Softmax loss function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3B42C-EC04-08DC-A71A-A884FDEA6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2104"/>
            <a:ext cx="10515600" cy="5905022"/>
          </a:xfrm>
        </p:spPr>
        <p:txBody>
          <a:bodyPr/>
          <a:lstStyle/>
          <a:p>
            <a:r>
              <a:rPr lang="en-US" dirty="0"/>
              <a:t>Dataset:</a:t>
            </a:r>
            <a:r>
              <a:rPr lang="en-IN" sz="2800" dirty="0">
                <a:latin typeface="Lato" panose="020F0502020204030203" pitchFamily="34" charset="0"/>
              </a:rPr>
              <a:t>Multi-PIE</a:t>
            </a:r>
            <a:endParaRPr lang="en-US" sz="2800" dirty="0">
              <a:latin typeface="Lato" panose="020F0502020204030203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9844D8-731A-3DDC-132E-07A2436906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874686"/>
              </p:ext>
            </p:extLst>
          </p:nvPr>
        </p:nvGraphicFramePr>
        <p:xfrm>
          <a:off x="1483360" y="1571942"/>
          <a:ext cx="6096000" cy="736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356097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5254963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875691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Accuracy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FAR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FRR</a:t>
                      </a:r>
                      <a:endParaRPr lang="en-IN" dirty="0">
                        <a:solidFill>
                          <a:schemeClr val="tx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534901"/>
                  </a:ext>
                </a:extLst>
              </a:tr>
              <a:tr h="150708">
                <a:tc>
                  <a:txBody>
                    <a:bodyPr/>
                    <a:lstStyle/>
                    <a:p>
                      <a:r>
                        <a:rPr lang="en-US" dirty="0"/>
                        <a:t>99%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18668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3FAEAE3-AC8A-8E83-803A-0661F27CF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76" y="2542031"/>
            <a:ext cx="7973568" cy="404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45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ACCD-F8A3-EBFB-3823-59006294F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ArcFaceLoss function</a:t>
            </a:r>
          </a:p>
          <a:p>
            <a:endParaRPr lang="en-US" dirty="0"/>
          </a:p>
          <a:p>
            <a:pPr lvl="1"/>
            <a:endParaRPr lang="en-IN" dirty="0"/>
          </a:p>
          <a:p>
            <a:pPr lvl="1"/>
            <a:r>
              <a:rPr lang="en-IN" dirty="0"/>
              <a:t>Model summary</a:t>
            </a:r>
          </a:p>
          <a:p>
            <a:pPr lvl="2"/>
            <a:r>
              <a:rPr lang="en-US" dirty="0"/>
              <a:t>Total params: 12954176 (49.42 MB)</a:t>
            </a:r>
          </a:p>
          <a:p>
            <a:pPr lvl="2"/>
            <a:r>
              <a:rPr lang="en-US" dirty="0"/>
              <a:t>Trainable params: 12954176 (49.42 MB)</a:t>
            </a:r>
          </a:p>
          <a:p>
            <a:pPr lvl="2"/>
            <a:r>
              <a:rPr lang="en-US" dirty="0"/>
              <a:t>Non-trainable params: 0 (0.00 Byte)</a:t>
            </a:r>
          </a:p>
          <a:p>
            <a:pPr marL="914400" lvl="2" indent="0">
              <a:buNone/>
            </a:pPr>
            <a:r>
              <a:rPr lang="en-US" dirty="0"/>
              <a:t>Accuracy:100%</a:t>
            </a:r>
          </a:p>
          <a:p>
            <a:pPr marL="914400" lvl="2" indent="0">
              <a:buNone/>
            </a:pPr>
            <a:r>
              <a:rPr lang="en-US" dirty="0"/>
              <a:t>FAR:0.00</a:t>
            </a:r>
          </a:p>
          <a:p>
            <a:pPr marL="914400" lvl="2" indent="0">
              <a:buNone/>
            </a:pPr>
            <a:r>
              <a:rPr lang="en-US" dirty="0"/>
              <a:t>FRR:0.25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67C8DA-415C-55A4-97BA-2781FDB1C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923" y="2221752"/>
            <a:ext cx="6183843" cy="98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52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13DE-9F3B-336A-5FAA-76CAC117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 ArcFace loss function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059AA-5137-9346-BF49-E9CCBC697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2688"/>
            <a:ext cx="10515600" cy="5861304"/>
          </a:xfrm>
        </p:spPr>
        <p:txBody>
          <a:bodyPr/>
          <a:lstStyle/>
          <a:p>
            <a:r>
              <a:rPr lang="en-US" dirty="0"/>
              <a:t>Dataset:</a:t>
            </a:r>
            <a:r>
              <a:rPr lang="en-IN" sz="2800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IN" sz="2800" b="0" i="0" dirty="0">
                <a:effectLst/>
                <a:latin typeface="Lato" panose="020F0502020204030203" pitchFamily="34" charset="0"/>
              </a:rPr>
              <a:t>Multi-PIE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CF4741-02BA-5C07-FEA5-D3C5DBBA6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267133"/>
              </p:ext>
            </p:extLst>
          </p:nvPr>
        </p:nvGraphicFramePr>
        <p:xfrm>
          <a:off x="1181608" y="1343661"/>
          <a:ext cx="6096000" cy="736600"/>
        </p:xfrm>
        <a:graphic>
          <a:graphicData uri="http://schemas.openxmlformats.org/drawingml/2006/table">
            <a:tbl>
              <a:tblPr firstRow="1" bandRow="1"/>
              <a:tblGrid>
                <a:gridCol w="2032000">
                  <a:extLst>
                    <a:ext uri="{9D8B030D-6E8A-4147-A177-3AD203B41FA5}">
                      <a16:colId xmlns:a16="http://schemas.microsoft.com/office/drawing/2014/main" val="398544511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768228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35185942"/>
                    </a:ext>
                  </a:extLst>
                </a:gridCol>
              </a:tblGrid>
              <a:tr h="151891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/>
                        <a:t>Accuracy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/>
                        <a:t>FAR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/>
                        <a:t>FRR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138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kern="12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0.01</a:t>
                      </a:r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709655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B460567-3121-38F6-72D9-CFBB30001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430" y="2211944"/>
            <a:ext cx="8128000" cy="444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790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45DE1-0F84-643B-F80A-51E02AF3A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" y="122618"/>
            <a:ext cx="10515600" cy="1056958"/>
          </a:xfrm>
        </p:spPr>
        <p:txBody>
          <a:bodyPr>
            <a:normAutofit/>
          </a:bodyPr>
          <a:lstStyle/>
          <a:p>
            <a:r>
              <a:rPr lang="en-US" dirty="0"/>
              <a:t>  Final outcomes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98BB8-E72E-0DE7-306A-E30858D7E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" y="1453896"/>
            <a:ext cx="11512296" cy="4723067"/>
          </a:xfrm>
        </p:spPr>
        <p:txBody>
          <a:bodyPr>
            <a:normAutofit/>
          </a:bodyPr>
          <a:lstStyle/>
          <a:p>
            <a:r>
              <a:rPr lang="en-US" sz="1800" dirty="0"/>
              <a:t>Here we are using </a:t>
            </a:r>
          </a:p>
          <a:p>
            <a:pPr marL="0" indent="0">
              <a:buNone/>
            </a:pPr>
            <a:r>
              <a:rPr lang="en-US" sz="1800" dirty="0">
                <a:sym typeface="Wingdings" panose="05000000000000000000" pitchFamily="2" charset="2"/>
              </a:rPr>
              <a:t>CNN face classifier model train with soft max loss function</a:t>
            </a:r>
          </a:p>
          <a:p>
            <a:pPr marL="0" indent="0">
              <a:buNone/>
            </a:pPr>
            <a:r>
              <a:rPr lang="en-US" sz="1800" dirty="0">
                <a:sym typeface="Wingdings" panose="05000000000000000000" pitchFamily="2" charset="2"/>
              </a:rPr>
              <a:t>GAN model train with MSE function</a:t>
            </a:r>
          </a:p>
          <a:p>
            <a:pPr marL="0" indent="0">
              <a:buNone/>
            </a:pPr>
            <a:endParaRPr lang="en-US" sz="1800" dirty="0">
              <a:sym typeface="Wingdings" panose="05000000000000000000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98410-BD16-EBBC-B2F0-28984D992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184" y="3017519"/>
            <a:ext cx="8275320" cy="303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08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2E0D-3C08-F4AD-FCD7-A24E2A2DC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84683"/>
          </a:xfrm>
        </p:spPr>
        <p:txBody>
          <a:bodyPr>
            <a:normAutofit fontScale="90000"/>
          </a:bodyPr>
          <a:lstStyle/>
          <a:p>
            <a:r>
              <a:rPr lang="en-US" dirty="0"/>
              <a:t>Final Results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12E17-32A2-FB01-9F21-206B0E76B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9207"/>
            <a:ext cx="11250168" cy="485775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Side faces                               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generated Faces	             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IN" sz="1800" dirty="0"/>
              <a:t>Real faces                                </a:t>
            </a:r>
            <a:r>
              <a:rPr lang="en-IN" sz="1800" dirty="0">
                <a:sym typeface="Wingdings" panose="05000000000000000000" pitchFamily="2" charset="2"/>
              </a:rPr>
              <a:t></a:t>
            </a:r>
            <a:endParaRPr lang="en-IN" sz="1800" dirty="0"/>
          </a:p>
          <a:p>
            <a:endParaRPr lang="en-IN" sz="1800" dirty="0"/>
          </a:p>
          <a:p>
            <a:pPr marL="0" indent="0">
              <a:buNone/>
            </a:pPr>
            <a:r>
              <a:rPr lang="en-IN" sz="1800" dirty="0"/>
              <a:t>Side faces prediction             </a:t>
            </a:r>
            <a:r>
              <a:rPr lang="en-IN" sz="1800" dirty="0">
                <a:sym typeface="Wingdings" panose="05000000000000000000" pitchFamily="2" charset="2"/>
              </a:rPr>
              <a:t></a:t>
            </a:r>
            <a:endParaRPr lang="en-IN" sz="1800" dirty="0"/>
          </a:p>
          <a:p>
            <a:pPr marL="0" indent="0">
              <a:buNone/>
            </a:pPr>
            <a:endParaRPr lang="en-IN" sz="1800" dirty="0"/>
          </a:p>
          <a:p>
            <a:pPr marL="0" indent="0">
              <a:buNone/>
            </a:pPr>
            <a:r>
              <a:rPr lang="en-IN" sz="1800" dirty="0"/>
              <a:t>Generated faces prediction </a:t>
            </a:r>
            <a:r>
              <a:rPr lang="en-IN" sz="1800" dirty="0">
                <a:sym typeface="Wingdings" panose="05000000000000000000" pitchFamily="2" charset="2"/>
              </a:rPr>
              <a:t></a:t>
            </a:r>
            <a:endParaRPr lang="en-I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2DE205-A649-EE00-48D1-10A89ABEA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408" y="1710209"/>
            <a:ext cx="7479792" cy="407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642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7E1A0-90FE-D3EF-3760-B02850328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List of</a:t>
            </a:r>
            <a:r>
              <a:rPr lang="en-IN" dirty="0"/>
              <a:t> 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277C9-5F86-0560-532A-6D8DBF698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Pose classifier</a:t>
            </a:r>
          </a:p>
          <a:p>
            <a:r>
              <a:rPr lang="en-IN" dirty="0"/>
              <a:t>Face Frontalyzer</a:t>
            </a:r>
          </a:p>
          <a:p>
            <a:r>
              <a:rPr lang="en-IN" dirty="0"/>
              <a:t>Face Recognition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40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A11C8-F9D0-4F9A-E053-58467BFB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Architecture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05B48C-12A2-C556-86E3-593B4ED83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3544" y="1539282"/>
            <a:ext cx="8933687" cy="4847658"/>
          </a:xfrm>
        </p:spPr>
      </p:pic>
    </p:spTree>
    <p:extLst>
      <p:ext uri="{BB962C8B-B14F-4D97-AF65-F5344CB8AC3E}">
        <p14:creationId xmlns:p14="http://schemas.microsoft.com/office/powerpoint/2010/main" val="392400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C35-80CF-0FDB-5C9B-67B4CC633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3867"/>
          </a:xfrm>
        </p:spPr>
        <p:txBody>
          <a:bodyPr/>
          <a:lstStyle/>
          <a:p>
            <a:r>
              <a:rPr lang="en-US" dirty="0"/>
              <a:t>Face detection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EAB610-1418-D00D-4AD6-5CC9DEF1BE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885265"/>
              </p:ext>
            </p:extLst>
          </p:nvPr>
        </p:nvGraphicFramePr>
        <p:xfrm>
          <a:off x="980980" y="2750810"/>
          <a:ext cx="7641816" cy="3206769"/>
        </p:xfrm>
        <a:graphic>
          <a:graphicData uri="http://schemas.openxmlformats.org/drawingml/2006/table">
            <a:tbl>
              <a:tblPr/>
              <a:tblGrid>
                <a:gridCol w="955227">
                  <a:extLst>
                    <a:ext uri="{9D8B030D-6E8A-4147-A177-3AD203B41FA5}">
                      <a16:colId xmlns:a16="http://schemas.microsoft.com/office/drawing/2014/main" val="3542775748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3593445733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212545775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3250841997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2247582042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3357468155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920921225"/>
                    </a:ext>
                  </a:extLst>
                </a:gridCol>
                <a:gridCol w="955227">
                  <a:extLst>
                    <a:ext uri="{9D8B030D-6E8A-4147-A177-3AD203B41FA5}">
                      <a16:colId xmlns:a16="http://schemas.microsoft.com/office/drawing/2014/main" val="2179347280"/>
                    </a:ext>
                  </a:extLst>
                </a:gridCol>
              </a:tblGrid>
              <a:tr h="111161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Name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Number of samples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threshold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Return detections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False detections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Blur faces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Accuracy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Time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On CPU</a:t>
                      </a:r>
                      <a:endParaRPr lang="en-IN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104285"/>
                  </a:ext>
                </a:extLst>
              </a:tr>
              <a:tr h="7981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Blaze Face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53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0.8ms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1578709"/>
                  </a:ext>
                </a:extLst>
              </a:tr>
              <a:tr h="50870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YOLOv8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56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92%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1-3 sec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3702125"/>
                  </a:ext>
                </a:extLst>
              </a:tr>
              <a:tr h="50870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MTCNN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53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IN" sz="1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2-4s</a:t>
                      </a:r>
                      <a:endParaRPr lang="en-IN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550725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3DE9C22-713D-7B9F-90CC-28002244B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" y="1215609"/>
            <a:ext cx="111831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10930F-F6C3-B947-9849-73A91490EB06}"/>
              </a:ext>
            </a:extLst>
          </p:cNvPr>
          <p:cNvSpPr txBox="1"/>
          <p:nvPr/>
        </p:nvSpPr>
        <p:spPr>
          <a:xfrm>
            <a:off x="755904" y="1303477"/>
            <a:ext cx="609447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IN" sz="2400" u="sng" dirty="0">
                <a:latin typeface="Arial" panose="020B0604020202020204" pitchFamily="34" charset="0"/>
              </a:rPr>
              <a:t>Methods:</a:t>
            </a:r>
          </a:p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IN" dirty="0">
                <a:latin typeface="Arial" panose="020B0604020202020204" pitchFamily="34" charset="0"/>
              </a:rPr>
              <a:t>	</a:t>
            </a:r>
            <a:r>
              <a:rPr lang="en-IN" sz="1600" dirty="0">
                <a:latin typeface="Arial" panose="020B0604020202020204" pitchFamily="34" charset="0"/>
                <a:sym typeface="Wingdings" panose="05000000000000000000" pitchFamily="2" charset="2"/>
              </a:rPr>
              <a:t>Blaze Face detector</a:t>
            </a:r>
          </a:p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IN" sz="1600" dirty="0"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	YOLOv8</a:t>
            </a:r>
          </a:p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IN" sz="1600" dirty="0">
                <a:latin typeface="Arial" panose="020B0604020202020204" pitchFamily="34" charset="0"/>
                <a:sym typeface="Wingdings" panose="05000000000000000000" pitchFamily="2" charset="2"/>
              </a:rPr>
              <a:t>	MTCNN</a:t>
            </a:r>
            <a:endParaRPr lang="en-IN" sz="160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71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12F3F-2F17-DEEE-9FB3-1EDAD20B5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Pose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55A40-D94D-A765-E67F-5A3839BD0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SVM pose classifier</a:t>
            </a:r>
          </a:p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</a:t>
            </a:r>
            <a:r>
              <a:rPr lang="en-IN" sz="2000" dirty="0"/>
              <a:t>Classify frontal faces and side faces</a:t>
            </a:r>
          </a:p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Train with </a:t>
            </a:r>
            <a:r>
              <a:rPr lang="en-IN" sz="2000" b="0" i="0" dirty="0">
                <a:effectLst/>
                <a:latin typeface="Lato" panose="020F0502020204030204" pitchFamily="34" charset="0"/>
              </a:rPr>
              <a:t>Multi-PIE dataset</a:t>
            </a:r>
          </a:p>
          <a:p>
            <a:pPr marL="0" indent="0">
              <a:buNone/>
            </a:pPr>
            <a:r>
              <a:rPr lang="en-IN" sz="2000" u="sng" dirty="0">
                <a:latin typeface="Lato" panose="020F0502020204030204" pitchFamily="34" charset="0"/>
              </a:rPr>
              <a:t>Results:</a:t>
            </a:r>
          </a:p>
          <a:p>
            <a:pPr marL="0" indent="0">
              <a:buNone/>
            </a:pPr>
            <a:r>
              <a:rPr lang="en-IN" sz="2000" b="0" i="0" dirty="0">
                <a:effectLst/>
                <a:latin typeface="Lato" panose="020F0502020204030204" pitchFamily="34" charset="0"/>
              </a:rPr>
              <a:t>	Accuracy:97%</a:t>
            </a:r>
          </a:p>
          <a:p>
            <a:pPr marL="0" indent="0">
              <a:buNone/>
            </a:pPr>
            <a:r>
              <a:rPr lang="en-IN" sz="2000" dirty="0">
                <a:latin typeface="Lato" panose="020F0502020204030204" pitchFamily="34" charset="0"/>
              </a:rPr>
              <a:t>	cross </a:t>
            </a:r>
            <a:r>
              <a:rPr lang="en-US" sz="2000" dirty="0">
                <a:latin typeface="Lato" panose="020F0502020204030204" pitchFamily="34" charset="0"/>
              </a:rPr>
              <a:t>validation</a:t>
            </a:r>
            <a:r>
              <a:rPr lang="en-IN" sz="2000" dirty="0">
                <a:latin typeface="Lato" panose="020F0502020204030204" pitchFamily="34" charset="0"/>
              </a:rPr>
              <a:t> score:71%</a:t>
            </a:r>
          </a:p>
          <a:p>
            <a:pPr marL="0" indent="0">
              <a:buNone/>
            </a:pPr>
            <a:r>
              <a:rPr lang="en-IN" sz="2000" b="0" i="0" dirty="0">
                <a:effectLst/>
                <a:latin typeface="Lato" panose="020F0502020204030204" pitchFamily="34" charset="0"/>
              </a:rPr>
              <a:t>	FAR:0.02</a:t>
            </a:r>
          </a:p>
          <a:p>
            <a:pPr marL="0" indent="0">
              <a:buNone/>
            </a:pPr>
            <a:r>
              <a:rPr lang="en-IN" sz="2000" dirty="0">
                <a:latin typeface="Lato" panose="020F0502020204030204" pitchFamily="34" charset="0"/>
              </a:rPr>
              <a:t>	FRR:0.02</a:t>
            </a:r>
            <a:endParaRPr lang="en-IN" sz="2000" b="0" i="0" dirty="0">
              <a:effectLst/>
              <a:latin typeface="Lato" panose="020F0502020204030204" pitchFamily="34" charset="0"/>
            </a:endParaRP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9423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0B66B-7606-6944-C6D9-A62B2C1A3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0050"/>
            <a:ext cx="10515600" cy="530987"/>
          </a:xfrm>
        </p:spPr>
        <p:txBody>
          <a:bodyPr>
            <a:normAutofit fontScale="90000"/>
          </a:bodyPr>
          <a:lstStyle/>
          <a:p>
            <a:r>
              <a:rPr lang="en-IN" dirty="0"/>
              <a:t>Face Frontalizer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7A96-9AF7-F0CC-F44B-9346943B5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24" y="819784"/>
            <a:ext cx="11506200" cy="5888165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Generate synthesized frontal faces from side faces</a:t>
            </a: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IN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Pretrained model from scaleway github repo.it can  be implemented by using style GAN.</a:t>
            </a:r>
          </a:p>
          <a:p>
            <a:pPr marL="0" indent="0">
              <a:buNone/>
            </a:pPr>
            <a:r>
              <a:rPr lang="en-IN" sz="2000" dirty="0">
                <a:sym typeface="Wingdings" panose="05000000000000000000" pitchFamily="2" charset="2"/>
              </a:rPr>
              <a:t>Finetuning with </a:t>
            </a:r>
            <a:r>
              <a:rPr lang="en-IN" sz="2000" b="0" i="0" dirty="0">
                <a:effectLst/>
                <a:latin typeface="Lato" panose="020F0502020204030203" pitchFamily="34" charset="0"/>
              </a:rPr>
              <a:t>Multi-PIE dataset.</a:t>
            </a:r>
          </a:p>
          <a:p>
            <a:pPr marL="0" indent="0">
              <a:buNone/>
            </a:pPr>
            <a:endParaRPr lang="en-IN" sz="20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Lato" panose="020F0502020204030203" pitchFamily="34" charset="0"/>
            </a:endParaRPr>
          </a:p>
          <a:p>
            <a:pPr marL="0" indent="0">
              <a:buNone/>
            </a:pPr>
            <a:endParaRPr lang="en-IN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Lato" panose="020F050202020403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BD996-6F3B-9B1F-F14E-3BA140D2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2" y="1435608"/>
            <a:ext cx="8629411" cy="10477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D0166B-917B-E227-3470-92D619AB7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76" y="2552763"/>
            <a:ext cx="10954512" cy="12161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B03937-BB6B-7E56-8770-F175805F1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5954" y="4642168"/>
            <a:ext cx="2406489" cy="18456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29309E-3F4A-777F-D1C6-7A1BD003DA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1" y="4599623"/>
            <a:ext cx="2974848" cy="191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52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9277E-594D-5A25-A0CA-09DCBAA6D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BCE loss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7D0DC-C886-8B0A-E5E3-DB9CE136E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Results: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6974D0-9F2A-265A-F0E1-B13A2DB39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272" y="2660904"/>
            <a:ext cx="9966960" cy="304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70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29CBA-41A5-F60A-D5FD-069D5F23C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633A-2DAA-42CC-BCA0-6270E9B17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8104" cy="4351338"/>
          </a:xfrm>
        </p:spPr>
        <p:txBody>
          <a:bodyPr/>
          <a:lstStyle/>
          <a:p>
            <a:r>
              <a:rPr lang="en-US" dirty="0"/>
              <a:t>Results: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487A30-73CF-9806-33C6-916E134A6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744" y="2339403"/>
            <a:ext cx="9198864" cy="323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70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29BFB3-22C1-665A-C2E9-29A405567D28}"/>
              </a:ext>
            </a:extLst>
          </p:cNvPr>
          <p:cNvSpPr/>
          <p:nvPr/>
        </p:nvSpPr>
        <p:spPr>
          <a:xfrm>
            <a:off x="1527281" y="2967335"/>
            <a:ext cx="91374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Face Recognition using ML</a:t>
            </a:r>
            <a:endParaRPr lang="en-IN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177158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1390</TotalTime>
  <Words>450</Words>
  <Application>Microsoft Office PowerPoint</Application>
  <PresentationFormat>Widescreen</PresentationFormat>
  <Paragraphs>189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Lato</vt:lpstr>
      <vt:lpstr>Wingdings</vt:lpstr>
      <vt:lpstr>Wingdings 3</vt:lpstr>
      <vt:lpstr>Ion</vt:lpstr>
      <vt:lpstr>PowerPoint Presentation</vt:lpstr>
      <vt:lpstr> List of  Modules</vt:lpstr>
      <vt:lpstr>Proposed Architecture</vt:lpstr>
      <vt:lpstr>Face detection</vt:lpstr>
      <vt:lpstr>Pose classifier</vt:lpstr>
      <vt:lpstr>Face Frontalizer</vt:lpstr>
      <vt:lpstr>BCE loss</vt:lpstr>
      <vt:lpstr>MSE </vt:lpstr>
      <vt:lpstr>PowerPoint Presentation</vt:lpstr>
      <vt:lpstr>Feature Extraction</vt:lpstr>
      <vt:lpstr>ML based face recognition</vt:lpstr>
      <vt:lpstr>PowerPoint Presentation</vt:lpstr>
      <vt:lpstr>CNN based face recognition</vt:lpstr>
      <vt:lpstr> Softmax loss function</vt:lpstr>
      <vt:lpstr>PowerPoint Presentation</vt:lpstr>
      <vt:lpstr> ArcFace loss function</vt:lpstr>
      <vt:lpstr>  Final outcomes</vt:lpstr>
      <vt:lpstr>Final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Kakarla Mahendra Kumar reddy</dc:creator>
  <cp:lastModifiedBy>Kakarla Mahendra Kumar reddy</cp:lastModifiedBy>
  <cp:revision>17</cp:revision>
  <dcterms:created xsi:type="dcterms:W3CDTF">2024-06-19T08:21:32Z</dcterms:created>
  <dcterms:modified xsi:type="dcterms:W3CDTF">2024-07-13T02:07:22Z</dcterms:modified>
</cp:coreProperties>
</file>

<file path=docProps/thumbnail.jpeg>
</file>